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0" r:id="rId2"/>
    <p:sldId id="256" r:id="rId3"/>
    <p:sldId id="257" r:id="rId4"/>
    <p:sldId id="259" r:id="rId5"/>
    <p:sldId id="283" r:id="rId6"/>
    <p:sldId id="949" r:id="rId7"/>
    <p:sldId id="281" r:id="rId8"/>
    <p:sldId id="935" r:id="rId9"/>
    <p:sldId id="282" r:id="rId10"/>
    <p:sldId id="938" r:id="rId11"/>
    <p:sldId id="939" r:id="rId12"/>
    <p:sldId id="940" r:id="rId13"/>
    <p:sldId id="941" r:id="rId14"/>
    <p:sldId id="951" r:id="rId15"/>
    <p:sldId id="942" r:id="rId16"/>
    <p:sldId id="943" r:id="rId17"/>
    <p:sldId id="945" r:id="rId18"/>
    <p:sldId id="944" r:id="rId19"/>
    <p:sldId id="946" r:id="rId20"/>
    <p:sldId id="947" r:id="rId21"/>
    <p:sldId id="948" r:id="rId22"/>
    <p:sldId id="27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7B4736"/>
    <a:srgbClr val="FABD40"/>
    <a:srgbClr val="A9DBDB"/>
    <a:srgbClr val="60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2735-6004-4D4B-B37A-1257E02F3CC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751E-9E6B-4D5D-B05F-A18BF7C502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93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72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0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9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75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22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1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82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1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28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751E-9E6B-4D5D-B05F-A18BF7C5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5216-205F-4D3B-8EC5-87F1AD8985F9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0940-5FFE-4180-80D8-A81BC90912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ap_ballonicon2.svg?uselang=fr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em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hyperlink" Target="https://pixabay.com/de/smartphone-zeichnung-handy-2049642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hyperlink" Target="https://commons.wikimedia.org/wiki/File:Map_ballonicon2.svg?uselang=f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55009" y="829222"/>
            <a:ext cx="8065477" cy="5731376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448784"/>
              <a:ext cx="7639538" cy="356324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829222"/>
            <a:ext cx="6029062" cy="60287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4478CD-2825-460C-9FAC-9DBE1A7A6A2C}"/>
              </a:ext>
            </a:extLst>
          </p:cNvPr>
          <p:cNvSpPr txBox="1"/>
          <p:nvPr/>
        </p:nvSpPr>
        <p:spPr>
          <a:xfrm>
            <a:off x="1314463" y="104943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9E853F3-9ABB-4FEA-BDD6-DC84AF208A08}"/>
              </a:ext>
            </a:extLst>
          </p:cNvPr>
          <p:cNvSpPr txBox="1">
            <a:spLocks/>
          </p:cNvSpPr>
          <p:nvPr/>
        </p:nvSpPr>
        <p:spPr>
          <a:xfrm>
            <a:off x="1866493" y="1743384"/>
            <a:ext cx="3744416" cy="411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發想概念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預期效益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團隊介紹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使用技術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資料庫關聯圖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功能介紹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會員註冊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444997-E969-4EEE-8D6E-2D0E27363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605" y="1771718"/>
            <a:ext cx="6863139" cy="44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新增購物團購，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讓使用者快速發起活動訊息，讓社區會員一起購買生活物品。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7093FEE-0CFB-47E6-9B24-7311779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06" y="1851363"/>
            <a:ext cx="5130585" cy="43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354496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加入購物團購，</a:t>
            </a:r>
            <a:r>
              <a:rPr lang="zh-TW" altLang="zh-TW" b="1" dirty="0">
                <a:latin typeface="微軟正黑體" pitchFamily="34" charset="-120"/>
                <a:ea typeface="微軟正黑體" pitchFamily="34" charset="-120"/>
              </a:rPr>
              <a:t>讓使用者快速加入活動，讓社區會員快速購買到所需用品。</a:t>
            </a:r>
          </a:p>
          <a:p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350761C-2EE8-483E-9E13-114B21388F29}"/>
              </a:ext>
            </a:extLst>
          </p:cNvPr>
          <p:cNvSpPr/>
          <p:nvPr/>
        </p:nvSpPr>
        <p:spPr>
          <a:xfrm>
            <a:off x="1109378" y="1018644"/>
            <a:ext cx="645531" cy="52262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3596065"/>
              <a:satOff val="-16735"/>
              <a:lumOff val="-73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7E9029-F66C-41CA-9C52-7B8A2EF3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054" y="1668915"/>
            <a:ext cx="8998242" cy="4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地圖功能方便使用者快速瀏覽資訊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依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個人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需求查詢垃圾車到達時間。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5707F2-305E-4B87-B89A-78C52CA99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920" y="1647584"/>
            <a:ext cx="8772161" cy="4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</a:t>
            </a:r>
            <a:r>
              <a:rPr lang="zh-TW" altLang="en-US" sz="1800" b="1" kern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800" b="1" kern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BI </a:t>
            </a: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</a:t>
            </a:r>
            <a:r>
              <a:rPr lang="zh-TW" altLang="en-US" b="1" kern="0" dirty="0">
                <a:ea typeface="微軟正黑體" panose="020B0604030504040204" pitchFamily="34" charset="-120"/>
                <a:cs typeface="Calibri" panose="020F0502020204030204" pitchFamily="34" charset="0"/>
              </a:rPr>
              <a:t>瀏覽</a:t>
            </a:r>
            <a:r>
              <a:rPr lang="zh-TW" altLang="en-US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雙北收集點位資料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及會員</a:t>
            </a:r>
            <a:r>
              <a:rPr lang="zh-TW" altLang="en-US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使用情況評估</a:t>
            </a:r>
            <a:r>
              <a:rPr lang="zh-TW" altLang="en-US" b="1" kern="0" dirty="0">
                <a:ea typeface="微軟正黑體" panose="020B0604030504040204" pitchFamily="34" charset="-120"/>
                <a:cs typeface="Calibri" panose="020F0502020204030204" pitchFamily="34" charset="0"/>
              </a:rPr>
              <a:t>（去識別化）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9241755-3315-4FD0-B91C-530AF38CB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334" y="1638660"/>
            <a:ext cx="9333332" cy="4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可讓使用者快速發起活動訊息，幫忙需求者倒垃圾並賺取獎金。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9E0D3C-E47C-4762-9D37-F8FFE7783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84" y="1693848"/>
            <a:ext cx="5448305" cy="45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讓使用者快速加入活動，讓社區會員幫你倒垃圾。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210EB77-BEDA-4520-B436-7AC072994987}"/>
              </a:ext>
            </a:extLst>
          </p:cNvPr>
          <p:cNvSpPr/>
          <p:nvPr/>
        </p:nvSpPr>
        <p:spPr>
          <a:xfrm>
            <a:off x="1100142" y="998631"/>
            <a:ext cx="645531" cy="562652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7192130"/>
              <a:satOff val="-33471"/>
              <a:lumOff val="-14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3BB78-238D-4495-9383-9B11D2A6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3" y="1726862"/>
            <a:ext cx="8636000" cy="4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可快速查詢金額與儲存。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7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可快速查找團購項目與服務委託紀錄</a:t>
            </a:r>
            <a:r>
              <a:rPr lang="zh-TW" altLang="en-US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，與同團會員進行聊天功能</a:t>
            </a: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D28BAD-6F81-425D-99A8-0F6FBA60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617" y="1734063"/>
            <a:ext cx="8728364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鈴鐺提醒功能，可馬上知道什麼活動開始與結束。</a:t>
            </a:r>
            <a:endParaRPr lang="zh-TW" altLang="zh-TW" sz="1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89741F-55D6-48AF-A7DE-532D50BD4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740" y="1717216"/>
            <a:ext cx="8714518" cy="44120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DD2297-743D-4482-9949-4F11E8591864}"/>
              </a:ext>
            </a:extLst>
          </p:cNvPr>
          <p:cNvSpPr/>
          <p:nvPr/>
        </p:nvSpPr>
        <p:spPr>
          <a:xfrm>
            <a:off x="9467273" y="1644073"/>
            <a:ext cx="1117600" cy="13799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7645" y="72720"/>
            <a:ext cx="8065477" cy="51739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2068496"/>
            <a:ext cx="4516011" cy="47895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B747F8B-2D3F-4A17-935C-C5492192300B}"/>
              </a:ext>
            </a:extLst>
          </p:cNvPr>
          <p:cNvSpPr txBox="1"/>
          <p:nvPr/>
        </p:nvSpPr>
        <p:spPr>
          <a:xfrm>
            <a:off x="6534647" y="820163"/>
            <a:ext cx="3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E19F45-8E67-4932-B3B4-37557EF7FE05}"/>
              </a:ext>
            </a:extLst>
          </p:cNvPr>
          <p:cNvSpPr txBox="1"/>
          <p:nvPr/>
        </p:nvSpPr>
        <p:spPr>
          <a:xfrm>
            <a:off x="4868840" y="1404938"/>
            <a:ext cx="6383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微軟正黑體修正"/>
              </a:rPr>
              <a:t>   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現在社會中，許多小家庭上班族因太晚下班，除了趕不上垃圾車時間，有時也無法買到想買的生活用品，也造成社區內人與人之間的溝通互動已逐漸減少。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所以我們希望建立一個能夠在社區互助的平台，避免無人倒垃圾的狀況發生，增加環境整潔，也可團購買到想要的物品，此外開團的聊天室也可以增加社區互動。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管理團購商品</a:t>
            </a:r>
            <a:r>
              <a:rPr lang="en-US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: </a:t>
            </a:r>
            <a:r>
              <a:rPr lang="zh-TW" altLang="zh-TW" sz="1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商品上架與下架。</a:t>
            </a:r>
          </a:p>
          <a:p>
            <a:pPr lvl="0">
              <a:lnSpc>
                <a:spcPct val="115000"/>
              </a:lnSpc>
            </a:pPr>
            <a:endParaRPr lang="zh-TW" altLang="zh-TW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552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8452978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1800" b="1" kern="0" dirty="0">
                <a:effectLst/>
                <a:latin typeface="微軟正黑體" panose="020B0604030504040204" pitchFamily="34" charset="-120"/>
                <a:cs typeface="Calibri" panose="020F0502020204030204" pitchFamily="34" charset="0"/>
              </a:rPr>
              <a:t>PowerBI : </a:t>
            </a:r>
            <a:r>
              <a:rPr lang="zh-TW" altLang="zh-TW" sz="1800" b="1" kern="0" dirty="0">
                <a:effectLst/>
                <a:ea typeface="微軟正黑體" panose="020B0604030504040204" pitchFamily="34" charset="-120"/>
                <a:cs typeface="Calibri" panose="020F0502020204030204" pitchFamily="34" charset="0"/>
              </a:rPr>
              <a:t>視覺化顯示網站使用紀錄及會員資料。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15AFCA-2792-4508-A29D-569527BC381B}"/>
              </a:ext>
            </a:extLst>
          </p:cNvPr>
          <p:cNvSpPr/>
          <p:nvPr/>
        </p:nvSpPr>
        <p:spPr>
          <a:xfrm>
            <a:off x="1079456" y="1005833"/>
            <a:ext cx="645531" cy="548247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10788194"/>
              <a:satOff val="-50206"/>
              <a:lumOff val="-220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644C89-23BD-430A-A3F9-00F49DB7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49" y="1725168"/>
            <a:ext cx="9355929" cy="44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603262" y="1373387"/>
            <a:ext cx="7256229" cy="330118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95823" y="2571133"/>
              <a:ext cx="7639538" cy="3321667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829222"/>
            <a:ext cx="5684521" cy="60287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D3031-7C82-4638-988C-AF374FBA9E50}"/>
              </a:ext>
            </a:extLst>
          </p:cNvPr>
          <p:cNvSpPr txBox="1"/>
          <p:nvPr/>
        </p:nvSpPr>
        <p:spPr>
          <a:xfrm>
            <a:off x="5264728" y="1608993"/>
            <a:ext cx="6096000" cy="214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感謝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王芳芳導師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資策會全體老師</a:t>
            </a:r>
            <a:endParaRPr lang="zh-TW" altLang="en-US" sz="2400" b="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75492" y="402013"/>
            <a:ext cx="10263461" cy="4304583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20037" y="2529027"/>
              <a:ext cx="7815507" cy="340949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3340" y="2744044"/>
            <a:ext cx="6598660" cy="4528902"/>
            <a:chOff x="3019175" y="150000"/>
            <a:chExt cx="9172825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5" y="150000"/>
              <a:ext cx="2969590" cy="6858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90" y="2917606"/>
              <a:ext cx="7032710" cy="3839490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AC41D6-B3D2-46D7-8660-D94EFE31B035}"/>
              </a:ext>
            </a:extLst>
          </p:cNvPr>
          <p:cNvSpPr txBox="1"/>
          <p:nvPr/>
        </p:nvSpPr>
        <p:spPr>
          <a:xfrm>
            <a:off x="2896339" y="95799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預期效益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660979-38DA-4108-8EA2-7DCE91EC4353}"/>
              </a:ext>
            </a:extLst>
          </p:cNvPr>
          <p:cNvSpPr txBox="1"/>
          <p:nvPr/>
        </p:nvSpPr>
        <p:spPr>
          <a:xfrm>
            <a:off x="1925660" y="1546650"/>
            <a:ext cx="73781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培養社區向心力。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設立聊天室，方便團內的社區會員溝通交流。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可事先查詢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、收藏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垃圾車到達時間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，利己也助人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讓忙碌的需求者有效的處理垃圾。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透過團購買到想要的商品。</a:t>
            </a:r>
            <a:endParaRPr lang="zh-TW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7733" y="59571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42809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56" name="椭圆 29">
            <a:extLst>
              <a:ext uri="{FF2B5EF4-FFF2-40B4-BE49-F238E27FC236}">
                <a16:creationId xmlns:a16="http://schemas.microsoft.com/office/drawing/2014/main" id="{E38DF1CA-C091-45DD-8C6E-DBB6510173C3}"/>
              </a:ext>
            </a:extLst>
          </p:cNvPr>
          <p:cNvSpPr/>
          <p:nvPr/>
        </p:nvSpPr>
        <p:spPr>
          <a:xfrm>
            <a:off x="1810702" y="1179605"/>
            <a:ext cx="2088236" cy="213129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직사각형 16">
            <a:extLst>
              <a:ext uri="{FF2B5EF4-FFF2-40B4-BE49-F238E27FC236}">
                <a16:creationId xmlns:a16="http://schemas.microsoft.com/office/drawing/2014/main" id="{60032D87-B2F0-4CA1-8795-BC9E5D3B4119}"/>
              </a:ext>
            </a:extLst>
          </p:cNvPr>
          <p:cNvSpPr/>
          <p:nvPr/>
        </p:nvSpPr>
        <p:spPr>
          <a:xfrm>
            <a:off x="1610651" y="3547106"/>
            <a:ext cx="2416867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郭峰杰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垃圾服務系統功能與介面設計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服務系統搜尋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服務歷史紀錄查詢、修改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資料庫資料設計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C7BABE-B29E-458F-AE8F-C2EE55925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19852"/>
          <a:stretch/>
        </p:blipFill>
        <p:spPr>
          <a:xfrm>
            <a:off x="1922496" y="1303438"/>
            <a:ext cx="1864648" cy="1883624"/>
          </a:xfrm>
          <a:prstGeom prst="ellipse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932D100-4048-4C8F-A429-F6D6AA7C19AD}"/>
              </a:ext>
            </a:extLst>
          </p:cNvPr>
          <p:cNvSpPr/>
          <p:nvPr/>
        </p:nvSpPr>
        <p:spPr>
          <a:xfrm>
            <a:off x="1427817" y="932182"/>
            <a:ext cx="2715541" cy="4960618"/>
          </a:xfrm>
          <a:prstGeom prst="roundRect">
            <a:avLst/>
          </a:prstGeom>
          <a:noFill/>
          <a:ln w="60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5258661"/>
            <a:chOff x="4761884" y="944156"/>
            <a:chExt cx="2715541" cy="5258661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陳育辰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會員註冊及登入系統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會員資料查詢、修改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開發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驗證信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Google reCAPTCHA API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串接</a:t>
              </a: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4981662"/>
            <a:chOff x="4761884" y="944156"/>
            <a:chExt cx="2715541" cy="4981662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366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楊祖育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加入團購系統、搜尋現有團購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後台新增商品與種類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 err="1">
                  <a:latin typeface="微軟正黑體" pitchFamily="34" charset="-120"/>
                  <a:ea typeface="微軟正黑體" pitchFamily="34" charset="-120"/>
                </a:rPr>
                <a:t>PowerBI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報表製作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第三方金流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80FE728-F494-4450-B590-C23845251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/>
        </p:blipFill>
        <p:spPr>
          <a:xfrm>
            <a:off x="5256563" y="1315412"/>
            <a:ext cx="1864648" cy="1883624"/>
          </a:xfrm>
          <a:prstGeom prst="ellipse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3527A5-6B41-4AD9-B08B-264F86DE2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 b="12874"/>
          <a:stretch/>
        </p:blipFill>
        <p:spPr>
          <a:xfrm>
            <a:off x="8598872" y="1323742"/>
            <a:ext cx="1848163" cy="186696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67855" y="335280"/>
            <a:ext cx="11476412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0094" y="581822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4982436" y="433573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CDA371F-1EFA-47F4-8013-F687BA41D2F3}"/>
              </a:ext>
            </a:extLst>
          </p:cNvPr>
          <p:cNvGrpSpPr/>
          <p:nvPr/>
        </p:nvGrpSpPr>
        <p:grpSpPr>
          <a:xfrm>
            <a:off x="4761884" y="944156"/>
            <a:ext cx="2715541" cy="4960618"/>
            <a:chOff x="4761884" y="944156"/>
            <a:chExt cx="2715541" cy="4960618"/>
          </a:xfrm>
        </p:grpSpPr>
        <p:sp>
          <p:nvSpPr>
            <p:cNvPr id="66" name="椭圆 29">
              <a:extLst>
                <a:ext uri="{FF2B5EF4-FFF2-40B4-BE49-F238E27FC236}">
                  <a16:creationId xmlns:a16="http://schemas.microsoft.com/office/drawing/2014/main" id="{548EA4AF-9947-42DA-8180-F064B9D59156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직사각형 16">
              <a:extLst>
                <a:ext uri="{FF2B5EF4-FFF2-40B4-BE49-F238E27FC236}">
                  <a16:creationId xmlns:a16="http://schemas.microsoft.com/office/drawing/2014/main" id="{19ECD359-F241-487E-A3E7-1F7CF4C3F1DF}"/>
                </a:ext>
              </a:extLst>
            </p:cNvPr>
            <p:cNvSpPr/>
            <p:nvPr/>
          </p:nvSpPr>
          <p:spPr>
            <a:xfrm>
              <a:off x="4944718" y="3559080"/>
              <a:ext cx="2416867" cy="2089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戴君帆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新增團購服務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介面設計整合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維護資料庫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F3C7119-F838-4103-98B8-E595217BF202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5F0BA6D-6F0A-4BC5-B674-57D8081351BC}"/>
              </a:ext>
            </a:extLst>
          </p:cNvPr>
          <p:cNvGrpSpPr/>
          <p:nvPr/>
        </p:nvGrpSpPr>
        <p:grpSpPr>
          <a:xfrm>
            <a:off x="8095951" y="932182"/>
            <a:ext cx="2715541" cy="5258661"/>
            <a:chOff x="4761884" y="944156"/>
            <a:chExt cx="2715541" cy="5258661"/>
          </a:xfrm>
        </p:grpSpPr>
        <p:sp>
          <p:nvSpPr>
            <p:cNvPr id="78" name="椭圆 29">
              <a:extLst>
                <a:ext uri="{FF2B5EF4-FFF2-40B4-BE49-F238E27FC236}">
                  <a16:creationId xmlns:a16="http://schemas.microsoft.com/office/drawing/2014/main" id="{F453AF78-2FAF-44ED-9B34-BA4EC8D88F60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직사각형 16">
              <a:extLst>
                <a:ext uri="{FF2B5EF4-FFF2-40B4-BE49-F238E27FC236}">
                  <a16:creationId xmlns:a16="http://schemas.microsoft.com/office/drawing/2014/main" id="{EA6C3086-87BE-4C51-81E6-972E2972FFC7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戴愷頫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新增倒垃圾服務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聊天室系統及案件總覽頁面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訊息通知系統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E8046BCD-CE54-4D10-8EA9-6CB4B7567BFD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5F4A959-0246-490F-B896-EF34FE8DE4AD}"/>
              </a:ext>
            </a:extLst>
          </p:cNvPr>
          <p:cNvGrpSpPr/>
          <p:nvPr/>
        </p:nvGrpSpPr>
        <p:grpSpPr>
          <a:xfrm>
            <a:off x="1427817" y="944156"/>
            <a:ext cx="2715541" cy="5258661"/>
            <a:chOff x="4761884" y="944156"/>
            <a:chExt cx="2715541" cy="5258661"/>
          </a:xfrm>
        </p:grpSpPr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84724250-2906-46BE-8CB8-AA888F204F0B}"/>
                </a:ext>
              </a:extLst>
            </p:cNvPr>
            <p:cNvSpPr/>
            <p:nvPr/>
          </p:nvSpPr>
          <p:spPr>
            <a:xfrm>
              <a:off x="5144769" y="1191579"/>
              <a:ext cx="2088236" cy="213129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직사각형 16">
              <a:extLst>
                <a:ext uri="{FF2B5EF4-FFF2-40B4-BE49-F238E27FC236}">
                  <a16:creationId xmlns:a16="http://schemas.microsoft.com/office/drawing/2014/main" id="{E756CCBD-8824-4FDB-99A0-210C9B876C3C}"/>
                </a:ext>
              </a:extLst>
            </p:cNvPr>
            <p:cNvSpPr/>
            <p:nvPr/>
          </p:nvSpPr>
          <p:spPr>
            <a:xfrm>
              <a:off x="4944718" y="3559080"/>
              <a:ext cx="2416867" cy="264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周祺鈞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點位搜尋、收藏及輸出服務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Google Map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地圖繪製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b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</a:b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/Geocoding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定址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) API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嫁接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政府開放資料導入資料庫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資料庫設計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Power BI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 資訊視覺化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308011B-A826-4497-93CA-B3BDCFC6E86B}"/>
                </a:ext>
              </a:extLst>
            </p:cNvPr>
            <p:cNvSpPr/>
            <p:nvPr/>
          </p:nvSpPr>
          <p:spPr>
            <a:xfrm>
              <a:off x="4761884" y="944156"/>
              <a:ext cx="2715541" cy="4960618"/>
            </a:xfrm>
            <a:prstGeom prst="roundRect">
              <a:avLst/>
            </a:prstGeom>
            <a:noFill/>
            <a:ln w="603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49AF459-3AFE-4989-B745-0178FC996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5929" r="-507" b="14532"/>
          <a:stretch/>
        </p:blipFill>
        <p:spPr>
          <a:xfrm>
            <a:off x="1922496" y="1320372"/>
            <a:ext cx="1864648" cy="1883624"/>
          </a:xfrm>
          <a:prstGeom prst="ellipse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5CF349-9535-410C-836F-3FEB9D7E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5256563" y="1322224"/>
            <a:ext cx="1864648" cy="1883624"/>
          </a:xfrm>
          <a:prstGeom prst="ellipse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0B1823-0586-46FF-A06F-3058349918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4869"/>
          <a:stretch/>
        </p:blipFill>
        <p:spPr>
          <a:xfrm>
            <a:off x="8590630" y="1315412"/>
            <a:ext cx="1864648" cy="1883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7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86071" y="639736"/>
            <a:ext cx="11065575" cy="5666578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44E203E-316A-4E35-B104-E6E60725BBBB}"/>
              </a:ext>
            </a:extLst>
          </p:cNvPr>
          <p:cNvGrpSpPr/>
          <p:nvPr/>
        </p:nvGrpSpPr>
        <p:grpSpPr>
          <a:xfrm>
            <a:off x="763480" y="1046412"/>
            <a:ext cx="3425405" cy="2103993"/>
            <a:chOff x="179513" y="987574"/>
            <a:chExt cx="3096343" cy="1703244"/>
          </a:xfrm>
        </p:grpSpPr>
        <p:pic>
          <p:nvPicPr>
            <p:cNvPr id="19" name="Google Shape;64;p14">
              <a:extLst>
                <a:ext uri="{FF2B5EF4-FFF2-40B4-BE49-F238E27FC236}">
                  <a16:creationId xmlns:a16="http://schemas.microsoft.com/office/drawing/2014/main" id="{D1FBB012-5F22-45F7-BF20-AD76E21867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5965" y="1047916"/>
              <a:ext cx="720004" cy="721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5;p14">
              <a:extLst>
                <a:ext uri="{FF2B5EF4-FFF2-40B4-BE49-F238E27FC236}">
                  <a16:creationId xmlns:a16="http://schemas.microsoft.com/office/drawing/2014/main" id="{78236F8B-F4DC-466C-9BE0-78328858CC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049" t="5132" r="4624" b="7440"/>
            <a:stretch/>
          </p:blipFill>
          <p:spPr>
            <a:xfrm>
              <a:off x="2208665" y="1047882"/>
              <a:ext cx="720004" cy="72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8;p14">
              <a:extLst>
                <a:ext uri="{FF2B5EF4-FFF2-40B4-BE49-F238E27FC236}">
                  <a16:creationId xmlns:a16="http://schemas.microsoft.com/office/drawing/2014/main" id="{B59E7B4D-0288-4D5A-BDC7-A6D2D15D8AE0}"/>
                </a:ext>
              </a:extLst>
            </p:cNvPr>
            <p:cNvSpPr txBox="1">
              <a:spLocks/>
            </p:cNvSpPr>
            <p:nvPr/>
          </p:nvSpPr>
          <p:spPr>
            <a:xfrm>
              <a:off x="217078" y="1023717"/>
              <a:ext cx="1001423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前端技術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382CDD3-68D4-4BD2-AE52-7695C8B2D520}"/>
                </a:ext>
              </a:extLst>
            </p:cNvPr>
            <p:cNvSpPr/>
            <p:nvPr/>
          </p:nvSpPr>
          <p:spPr>
            <a:xfrm>
              <a:off x="179513" y="987574"/>
              <a:ext cx="3096343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Google Shape;61;p14">
              <a:extLst>
                <a:ext uri="{FF2B5EF4-FFF2-40B4-BE49-F238E27FC236}">
                  <a16:creationId xmlns:a16="http://schemas.microsoft.com/office/drawing/2014/main" id="{63194927-98C2-437C-BF50-8264E4D6C12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8558" y="1829051"/>
              <a:ext cx="537696" cy="76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4">
              <a:extLst>
                <a:ext uri="{FF2B5EF4-FFF2-40B4-BE49-F238E27FC236}">
                  <a16:creationId xmlns:a16="http://schemas.microsoft.com/office/drawing/2014/main" id="{003A664A-2CF3-4490-8DEC-42C1429DF98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0817" y="1829051"/>
              <a:ext cx="537696" cy="76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3;p14">
              <a:extLst>
                <a:ext uri="{FF2B5EF4-FFF2-40B4-BE49-F238E27FC236}">
                  <a16:creationId xmlns:a16="http://schemas.microsoft.com/office/drawing/2014/main" id="{26010073-C327-4A17-9544-FCE23EF588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4559" r="14559"/>
            <a:stretch/>
          </p:blipFill>
          <p:spPr>
            <a:xfrm>
              <a:off x="1939682" y="1829051"/>
              <a:ext cx="537698" cy="766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F9A7A1-D91D-4FCB-B9B2-C949E5CA7594}"/>
              </a:ext>
            </a:extLst>
          </p:cNvPr>
          <p:cNvGrpSpPr/>
          <p:nvPr/>
        </p:nvGrpSpPr>
        <p:grpSpPr>
          <a:xfrm>
            <a:off x="4425078" y="1029823"/>
            <a:ext cx="2102762" cy="2103993"/>
            <a:chOff x="3391953" y="977429"/>
            <a:chExt cx="1828120" cy="1703244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372949E-A396-4FD7-B9E1-A5DC3F6F5E19}"/>
                </a:ext>
              </a:extLst>
            </p:cNvPr>
            <p:cNvSpPr/>
            <p:nvPr/>
          </p:nvSpPr>
          <p:spPr>
            <a:xfrm>
              <a:off x="3391953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Google Shape;80;p14">
              <a:extLst>
                <a:ext uri="{FF2B5EF4-FFF2-40B4-BE49-F238E27FC236}">
                  <a16:creationId xmlns:a16="http://schemas.microsoft.com/office/drawing/2014/main" id="{34F8FEEC-0606-42A0-842E-4E6C1FD07135}"/>
                </a:ext>
              </a:extLst>
            </p:cNvPr>
            <p:cNvSpPr txBox="1">
              <a:spLocks/>
            </p:cNvSpPr>
            <p:nvPr/>
          </p:nvSpPr>
          <p:spPr>
            <a:xfrm>
              <a:off x="3420422" y="1008188"/>
              <a:ext cx="1011900" cy="475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套用技術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C4ED1D8-CB2F-475A-951F-84BEF66A67C9}"/>
              </a:ext>
            </a:extLst>
          </p:cNvPr>
          <p:cNvGrpSpPr/>
          <p:nvPr/>
        </p:nvGrpSpPr>
        <p:grpSpPr>
          <a:xfrm>
            <a:off x="6657001" y="1056559"/>
            <a:ext cx="2327205" cy="2077258"/>
            <a:chOff x="5231737" y="977429"/>
            <a:chExt cx="1932553" cy="1703244"/>
          </a:xfrm>
        </p:grpSpPr>
        <p:sp>
          <p:nvSpPr>
            <p:cNvPr id="34" name="Google Shape;82;p14">
              <a:extLst>
                <a:ext uri="{FF2B5EF4-FFF2-40B4-BE49-F238E27FC236}">
                  <a16:creationId xmlns:a16="http://schemas.microsoft.com/office/drawing/2014/main" id="{C5DCB75A-82B7-4DA4-AD4D-3E57C965D69A}"/>
                </a:ext>
              </a:extLst>
            </p:cNvPr>
            <p:cNvSpPr txBox="1"/>
            <p:nvPr/>
          </p:nvSpPr>
          <p:spPr>
            <a:xfrm>
              <a:off x="5231737" y="988072"/>
              <a:ext cx="101190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資料庫</a:t>
              </a:r>
              <a:endParaRPr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347BA8F-B33A-4AAA-851F-58E9924202F5}"/>
                </a:ext>
              </a:extLst>
            </p:cNvPr>
            <p:cNvGrpSpPr/>
            <p:nvPr/>
          </p:nvGrpSpPr>
          <p:grpSpPr>
            <a:xfrm>
              <a:off x="5336170" y="977429"/>
              <a:ext cx="1828120" cy="1703244"/>
              <a:chOff x="5336170" y="977429"/>
              <a:chExt cx="1828120" cy="1703244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8C03269F-A5EF-42A5-B303-25BD6C033DAF}"/>
                  </a:ext>
                </a:extLst>
              </p:cNvPr>
              <p:cNvSpPr/>
              <p:nvPr/>
            </p:nvSpPr>
            <p:spPr>
              <a:xfrm>
                <a:off x="5336170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7" name="Google Shape;72;p14">
                <a:extLst>
                  <a:ext uri="{FF2B5EF4-FFF2-40B4-BE49-F238E27FC236}">
                    <a16:creationId xmlns:a16="http://schemas.microsoft.com/office/drawing/2014/main" id="{52E34BEC-4237-4B2B-A431-2ED7F71193F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62277" y="1263939"/>
                <a:ext cx="727530" cy="70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B3343A9-0719-4139-84BB-4831182FD060}"/>
              </a:ext>
            </a:extLst>
          </p:cNvPr>
          <p:cNvGrpSpPr/>
          <p:nvPr/>
        </p:nvGrpSpPr>
        <p:grpSpPr>
          <a:xfrm>
            <a:off x="9081851" y="1058302"/>
            <a:ext cx="2315439" cy="2092103"/>
            <a:chOff x="7164599" y="973594"/>
            <a:chExt cx="1943908" cy="1707079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015C5FBE-5120-43CC-B927-1E94A4399F10}"/>
                </a:ext>
              </a:extLst>
            </p:cNvPr>
            <p:cNvSpPr txBox="1"/>
            <p:nvPr/>
          </p:nvSpPr>
          <p:spPr>
            <a:xfrm>
              <a:off x="7164599" y="973594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雲端儲存</a:t>
              </a:r>
              <a:endParaRPr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22E0811-E2A9-4F23-B6E6-7A32F78E30F3}"/>
                </a:ext>
              </a:extLst>
            </p:cNvPr>
            <p:cNvSpPr/>
            <p:nvPr/>
          </p:nvSpPr>
          <p:spPr>
            <a:xfrm>
              <a:off x="7280387" y="977429"/>
              <a:ext cx="1828120" cy="170324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648E8-501C-4A17-BE58-4B02F437D451}"/>
              </a:ext>
            </a:extLst>
          </p:cNvPr>
          <p:cNvGrpSpPr/>
          <p:nvPr/>
        </p:nvGrpSpPr>
        <p:grpSpPr>
          <a:xfrm>
            <a:off x="763480" y="3375846"/>
            <a:ext cx="3863938" cy="2239677"/>
            <a:chOff x="763480" y="3375846"/>
            <a:chExt cx="3863938" cy="2239677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CCD7C081-6159-446E-9C59-6E1C6BEAFAF3}"/>
                </a:ext>
              </a:extLst>
            </p:cNvPr>
            <p:cNvSpPr/>
            <p:nvPr/>
          </p:nvSpPr>
          <p:spPr>
            <a:xfrm>
              <a:off x="763480" y="3375846"/>
              <a:ext cx="3863938" cy="22396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Google Shape;76;p14">
              <a:extLst>
                <a:ext uri="{FF2B5EF4-FFF2-40B4-BE49-F238E27FC236}">
                  <a16:creationId xmlns:a16="http://schemas.microsoft.com/office/drawing/2014/main" id="{C48FE421-EEBE-4318-B590-0FD6E8BE912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79670" y="3421625"/>
              <a:ext cx="1024042" cy="95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2" descr="最新消息-歐付寶O'Pay電子支付">
              <a:extLst>
                <a:ext uri="{FF2B5EF4-FFF2-40B4-BE49-F238E27FC236}">
                  <a16:creationId xmlns:a16="http://schemas.microsoft.com/office/drawing/2014/main" id="{B2C31A07-44F2-49FE-A7B8-12FA8CD2E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5" y="3413339"/>
              <a:ext cx="1024006" cy="9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CB90CA4-E34B-47C7-BD6A-41874330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17" y="4499219"/>
              <a:ext cx="1175976" cy="1095737"/>
            </a:xfrm>
            <a:prstGeom prst="rect">
              <a:avLst/>
            </a:prstGeom>
          </p:spPr>
        </p:pic>
        <p:pic>
          <p:nvPicPr>
            <p:cNvPr id="54" name="圖片 10">
              <a:extLst>
                <a:ext uri="{FF2B5EF4-FFF2-40B4-BE49-F238E27FC236}">
                  <a16:creationId xmlns:a16="http://schemas.microsoft.com/office/drawing/2014/main" id="{82A9B7B3-BD79-4392-9383-C1315F16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098" y="4549816"/>
              <a:ext cx="985903" cy="92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Google Shape;79;p14">
            <a:extLst>
              <a:ext uri="{FF2B5EF4-FFF2-40B4-BE49-F238E27FC236}">
                <a16:creationId xmlns:a16="http://schemas.microsoft.com/office/drawing/2014/main" id="{87E2E1BA-28F0-4F7E-954B-C06836274B33}"/>
              </a:ext>
            </a:extLst>
          </p:cNvPr>
          <p:cNvSpPr txBox="1"/>
          <p:nvPr/>
        </p:nvSpPr>
        <p:spPr>
          <a:xfrm>
            <a:off x="4730824" y="3408293"/>
            <a:ext cx="1406879" cy="492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zh-CN"/>
            </a:defPPr>
            <a:lvl1pPr indent="0" algn="ctr" latinLnBrk="1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  <a:defRPr sz="1600" b="1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dirty="0"/>
              <a:t>後端技術</a:t>
            </a:r>
            <a:endParaRPr dirty="0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0BDC842-A8AC-42F0-BAF4-0D72E35BD418}"/>
              </a:ext>
            </a:extLst>
          </p:cNvPr>
          <p:cNvSpPr/>
          <p:nvPr/>
        </p:nvSpPr>
        <p:spPr>
          <a:xfrm>
            <a:off x="4782696" y="3357656"/>
            <a:ext cx="4201509" cy="2254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oogle Shape;66;p14">
            <a:extLst>
              <a:ext uri="{FF2B5EF4-FFF2-40B4-BE49-F238E27FC236}">
                <a16:creationId xmlns:a16="http://schemas.microsoft.com/office/drawing/2014/main" id="{4324BBD3-DB9E-4099-9397-1C9750BAB69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6709" b="6709"/>
          <a:stretch/>
        </p:blipFill>
        <p:spPr>
          <a:xfrm>
            <a:off x="8127306" y="4455697"/>
            <a:ext cx="754751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;p14">
            <a:extLst>
              <a:ext uri="{FF2B5EF4-FFF2-40B4-BE49-F238E27FC236}">
                <a16:creationId xmlns:a16="http://schemas.microsoft.com/office/drawing/2014/main" id="{E3BB5395-60FA-445E-BC1D-14BE9ECFB2A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0129" t="5749" r="20123" b="7668"/>
          <a:stretch/>
        </p:blipFill>
        <p:spPr>
          <a:xfrm>
            <a:off x="8088649" y="3532011"/>
            <a:ext cx="754750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;p14">
            <a:extLst>
              <a:ext uri="{FF2B5EF4-FFF2-40B4-BE49-F238E27FC236}">
                <a16:creationId xmlns:a16="http://schemas.microsoft.com/office/drawing/2014/main" id="{6A904CBF-D609-443F-974E-F8C192A1806C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9636" y="4455697"/>
            <a:ext cx="1890793" cy="74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9;p14">
            <a:extLst>
              <a:ext uri="{FF2B5EF4-FFF2-40B4-BE49-F238E27FC236}">
                <a16:creationId xmlns:a16="http://schemas.microsoft.com/office/drawing/2014/main" id="{1E3539EB-DD6C-42B2-A653-76FD6F4CE862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8610" y="3532004"/>
            <a:ext cx="1891819" cy="74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861A814E-6048-40EA-8032-107A76616C19}"/>
              </a:ext>
            </a:extLst>
          </p:cNvPr>
          <p:cNvGrpSpPr/>
          <p:nvPr/>
        </p:nvGrpSpPr>
        <p:grpSpPr>
          <a:xfrm>
            <a:off x="9011620" y="3423073"/>
            <a:ext cx="2383141" cy="2087403"/>
            <a:chOff x="7107761" y="977429"/>
            <a:chExt cx="2000746" cy="1703244"/>
          </a:xfrm>
        </p:grpSpPr>
        <p:sp>
          <p:nvSpPr>
            <p:cNvPr id="63" name="Google Shape;79;p14">
              <a:extLst>
                <a:ext uri="{FF2B5EF4-FFF2-40B4-BE49-F238E27FC236}">
                  <a16:creationId xmlns:a16="http://schemas.microsoft.com/office/drawing/2014/main" id="{D63B33E1-17FF-4863-A0DC-F6ADBD191D7E}"/>
                </a:ext>
              </a:extLst>
            </p:cNvPr>
            <p:cNvSpPr txBox="1"/>
            <p:nvPr/>
          </p:nvSpPr>
          <p:spPr>
            <a:xfrm>
              <a:off x="7107761" y="1007288"/>
              <a:ext cx="1249210" cy="371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zh-CN"/>
              </a:defPPr>
              <a:lvl1pPr indent="0" algn="ctr" latinLnBrk="1">
                <a:spcBef>
                  <a:spcPts val="0"/>
                </a:spcBef>
                <a:spcAft>
                  <a:spcPts val="1600"/>
                </a:spcAft>
                <a:buFont typeface="Arial" pitchFamily="34" charset="0"/>
                <a:buNone/>
                <a:defRPr sz="1600" b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dirty="0"/>
                <a:t>檔案共編</a:t>
              </a:r>
              <a:endParaRPr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EDC0205-4BBD-4165-A07B-DB9946DCDB9F}"/>
                </a:ext>
              </a:extLst>
            </p:cNvPr>
            <p:cNvGrpSpPr/>
            <p:nvPr/>
          </p:nvGrpSpPr>
          <p:grpSpPr>
            <a:xfrm>
              <a:off x="7280387" y="977429"/>
              <a:ext cx="1828120" cy="1703244"/>
              <a:chOff x="7280387" y="977429"/>
              <a:chExt cx="1828120" cy="1703244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0FCD4F6-5E81-4A10-8B34-5437949384A7}"/>
                  </a:ext>
                </a:extLst>
              </p:cNvPr>
              <p:cNvSpPr/>
              <p:nvPr/>
            </p:nvSpPr>
            <p:spPr>
              <a:xfrm>
                <a:off x="7280387" y="977429"/>
                <a:ext cx="1828120" cy="1703244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8F985F8-6DA0-47A0-BEE5-B05D42493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490" y="1131644"/>
                <a:ext cx="707552" cy="707552"/>
              </a:xfrm>
              <a:prstGeom prst="rect">
                <a:avLst/>
              </a:prstGeom>
            </p:spPr>
          </p:pic>
          <p:pic>
            <p:nvPicPr>
              <p:cNvPr id="67" name="圖片 9">
                <a:extLst>
                  <a:ext uri="{FF2B5EF4-FFF2-40B4-BE49-F238E27FC236}">
                    <a16:creationId xmlns:a16="http://schemas.microsoft.com/office/drawing/2014/main" id="{4AF356D5-D41E-42CF-8D54-A041B565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142" y="1968743"/>
                <a:ext cx="1011900" cy="53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8" name="Picture 30" descr="Cloud Services – GCI Support Inc – Cloud Provider">
            <a:extLst>
              <a:ext uri="{FF2B5EF4-FFF2-40B4-BE49-F238E27FC236}">
                <a16:creationId xmlns:a16="http://schemas.microsoft.com/office/drawing/2014/main" id="{D866899F-BDA3-4CB7-A37A-63A5C91D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9" y="1473174"/>
            <a:ext cx="1285309" cy="80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E10BF7-7BC9-4495-996E-804C27660E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23" y="4478643"/>
            <a:ext cx="1031833" cy="10318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222224-7953-418B-8AAA-1E46CED2728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71" y="2056074"/>
            <a:ext cx="975318" cy="92333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0C5D86-E384-4D42-9BD3-B7407E1107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53" y="1075931"/>
            <a:ext cx="1158677" cy="95590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34000274-B486-45AC-8F29-DE89E3FFEF7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688" y="4469953"/>
            <a:ext cx="942956" cy="628637"/>
          </a:xfrm>
          <a:prstGeom prst="rect">
            <a:avLst/>
          </a:prstGeom>
        </p:spPr>
      </p:pic>
      <p:sp>
        <p:nvSpPr>
          <p:cNvPr id="70" name="Google Shape;83;p14">
            <a:extLst>
              <a:ext uri="{FF2B5EF4-FFF2-40B4-BE49-F238E27FC236}">
                <a16:creationId xmlns:a16="http://schemas.microsoft.com/office/drawing/2014/main" id="{D959981B-5851-42E4-B6E7-315EFB7ABF5E}"/>
              </a:ext>
            </a:extLst>
          </p:cNvPr>
          <p:cNvSpPr txBox="1">
            <a:spLocks/>
          </p:cNvSpPr>
          <p:nvPr/>
        </p:nvSpPr>
        <p:spPr>
          <a:xfrm>
            <a:off x="816905" y="3470533"/>
            <a:ext cx="1424266" cy="625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1600"/>
              </a:spcAft>
            </a:pPr>
            <a:r>
              <a:rPr lang="zh-TW" altLang="en-US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其它開發工具與網頁</a:t>
            </a:r>
            <a:r>
              <a:rPr lang="en-US" altLang="zh-TW" sz="16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sz="1600" b="1" dirty="0">
              <a:solidFill>
                <a:srgbClr val="3B38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E196C1-B0D1-4E9F-9E8A-73B9D7380CBE}"/>
              </a:ext>
            </a:extLst>
          </p:cNvPr>
          <p:cNvSpPr txBox="1"/>
          <p:nvPr/>
        </p:nvSpPr>
        <p:spPr>
          <a:xfrm>
            <a:off x="5459771" y="390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7614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0520" y="36576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31302" y="2367635"/>
              <a:ext cx="7756820" cy="3633466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48689" y="322735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資料庫關聯圖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4385E9-B55C-4220-A394-B24C46F47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2" y="908389"/>
            <a:ext cx="8350675" cy="5351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08ABE72-3C35-48EA-85A6-A89916007497}"/>
              </a:ext>
            </a:extLst>
          </p:cNvPr>
          <p:cNvSpPr/>
          <p:nvPr/>
        </p:nvSpPr>
        <p:spPr>
          <a:xfrm>
            <a:off x="4474346" y="689485"/>
            <a:ext cx="2752080" cy="238615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A67350-34FD-4E9E-A49D-981229B1919A}"/>
              </a:ext>
            </a:extLst>
          </p:cNvPr>
          <p:cNvSpPr txBox="1"/>
          <p:nvPr/>
        </p:nvSpPr>
        <p:spPr>
          <a:xfrm>
            <a:off x="4590473" y="63705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2D050"/>
                </a:solidFill>
              </a:rPr>
              <a:t>通知與提醒系統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46ACA71-44AD-4078-BBF4-1CCBA20DA985}"/>
              </a:ext>
            </a:extLst>
          </p:cNvPr>
          <p:cNvSpPr/>
          <p:nvPr/>
        </p:nvSpPr>
        <p:spPr>
          <a:xfrm>
            <a:off x="1681092" y="689485"/>
            <a:ext cx="2714778" cy="2386159"/>
          </a:xfrm>
          <a:prstGeom prst="round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1AE4FD-2D29-4FD3-8F3F-FF7A25E76470}"/>
              </a:ext>
            </a:extLst>
          </p:cNvPr>
          <p:cNvSpPr txBox="1"/>
          <p:nvPr/>
        </p:nvSpPr>
        <p:spPr>
          <a:xfrm>
            <a:off x="1759519" y="650911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會員與聊天系統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F3FC374-957E-4F31-97D1-AC4E22FC8CF1}"/>
              </a:ext>
            </a:extLst>
          </p:cNvPr>
          <p:cNvSpPr/>
          <p:nvPr/>
        </p:nvSpPr>
        <p:spPr>
          <a:xfrm>
            <a:off x="7297131" y="689484"/>
            <a:ext cx="2752080" cy="5570178"/>
          </a:xfrm>
          <a:prstGeom prst="roundRect">
            <a:avLst/>
          </a:prstGeom>
          <a:noFill/>
          <a:ln w="444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81885-462A-4733-9391-F40E91F678ED}"/>
              </a:ext>
            </a:extLst>
          </p:cNvPr>
          <p:cNvSpPr txBox="1"/>
          <p:nvPr/>
        </p:nvSpPr>
        <p:spPr>
          <a:xfrm>
            <a:off x="7476835" y="650910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團購系統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4135A85-8E80-459B-BFF2-09F4EAC5FE54}"/>
              </a:ext>
            </a:extLst>
          </p:cNvPr>
          <p:cNvSpPr/>
          <p:nvPr/>
        </p:nvSpPr>
        <p:spPr>
          <a:xfrm>
            <a:off x="1681092" y="3180401"/>
            <a:ext cx="5545334" cy="3079261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6634A0-9439-4901-88A7-9044433C4D62}"/>
              </a:ext>
            </a:extLst>
          </p:cNvPr>
          <p:cNvSpPr txBox="1"/>
          <p:nvPr/>
        </p:nvSpPr>
        <p:spPr>
          <a:xfrm>
            <a:off x="3366657" y="5490775"/>
            <a:ext cx="21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垃圾服務系統</a:t>
            </a:r>
          </a:p>
        </p:txBody>
      </p:sp>
    </p:spTree>
    <p:extLst>
      <p:ext uri="{BB962C8B-B14F-4D97-AF65-F5344CB8AC3E}">
        <p14:creationId xmlns:p14="http://schemas.microsoft.com/office/powerpoint/2010/main" val="88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50520" y="365760"/>
            <a:ext cx="11536679" cy="6187440"/>
          </a:xfrm>
          <a:prstGeom prst="roundRect">
            <a:avLst>
              <a:gd name="adj" fmla="val 7307"/>
            </a:avLst>
          </a:prstGeom>
          <a:solidFill>
            <a:schemeClr val="bg1"/>
          </a:solidFill>
          <a:ln w="44450">
            <a:solidFill>
              <a:srgbClr val="7B4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/>
        </p:nvSpPr>
        <p:spPr>
          <a:xfrm>
            <a:off x="530034" y="470517"/>
            <a:ext cx="11249890" cy="5916966"/>
          </a:xfrm>
          <a:custGeom>
            <a:avLst/>
            <a:gdLst>
              <a:gd name="connsiteX0" fmla="*/ 0 w 11065575"/>
              <a:gd name="connsiteY0" fmla="*/ 455716 h 5639346"/>
              <a:gd name="connsiteX1" fmla="*/ 455716 w 11065575"/>
              <a:gd name="connsiteY1" fmla="*/ 0 h 5639346"/>
              <a:gd name="connsiteX2" fmla="*/ 10609859 w 11065575"/>
              <a:gd name="connsiteY2" fmla="*/ 0 h 5639346"/>
              <a:gd name="connsiteX3" fmla="*/ 11065575 w 11065575"/>
              <a:gd name="connsiteY3" fmla="*/ 455716 h 5639346"/>
              <a:gd name="connsiteX4" fmla="*/ 11065575 w 11065575"/>
              <a:gd name="connsiteY4" fmla="*/ 5183630 h 5639346"/>
              <a:gd name="connsiteX5" fmla="*/ 10609859 w 11065575"/>
              <a:gd name="connsiteY5" fmla="*/ 5639346 h 5639346"/>
              <a:gd name="connsiteX6" fmla="*/ 455716 w 11065575"/>
              <a:gd name="connsiteY6" fmla="*/ 5639346 h 5639346"/>
              <a:gd name="connsiteX7" fmla="*/ 0 w 11065575"/>
              <a:gd name="connsiteY7" fmla="*/ 5183630 h 5639346"/>
              <a:gd name="connsiteX8" fmla="*/ 0 w 11065575"/>
              <a:gd name="connsiteY8" fmla="*/ 455716 h 5639346"/>
              <a:gd name="connsiteX0-1" fmla="*/ 0 w 11065575"/>
              <a:gd name="connsiteY0-2" fmla="*/ 458642 h 5642272"/>
              <a:gd name="connsiteX1-3" fmla="*/ 455716 w 11065575"/>
              <a:gd name="connsiteY1-4" fmla="*/ 2926 h 5642272"/>
              <a:gd name="connsiteX2-5" fmla="*/ 4326215 w 11065575"/>
              <a:gd name="connsiteY2-6" fmla="*/ 0 h 5642272"/>
              <a:gd name="connsiteX3-7" fmla="*/ 10609859 w 11065575"/>
              <a:gd name="connsiteY3-8" fmla="*/ 2926 h 5642272"/>
              <a:gd name="connsiteX4-9" fmla="*/ 11065575 w 11065575"/>
              <a:gd name="connsiteY4-10" fmla="*/ 458642 h 5642272"/>
              <a:gd name="connsiteX5-11" fmla="*/ 11065575 w 11065575"/>
              <a:gd name="connsiteY5-12" fmla="*/ 5186556 h 5642272"/>
              <a:gd name="connsiteX6-13" fmla="*/ 10609859 w 11065575"/>
              <a:gd name="connsiteY6-14" fmla="*/ 5642272 h 5642272"/>
              <a:gd name="connsiteX7-15" fmla="*/ 455716 w 11065575"/>
              <a:gd name="connsiteY7-16" fmla="*/ 5642272 h 5642272"/>
              <a:gd name="connsiteX8-17" fmla="*/ 0 w 11065575"/>
              <a:gd name="connsiteY8-18" fmla="*/ 5186556 h 5642272"/>
              <a:gd name="connsiteX9" fmla="*/ 0 w 11065575"/>
              <a:gd name="connsiteY9" fmla="*/ 458642 h 5642272"/>
              <a:gd name="connsiteX0-19" fmla="*/ 4326215 w 11065575"/>
              <a:gd name="connsiteY0-20" fmla="*/ 0 h 5642272"/>
              <a:gd name="connsiteX1-21" fmla="*/ 10609859 w 11065575"/>
              <a:gd name="connsiteY1-22" fmla="*/ 2926 h 5642272"/>
              <a:gd name="connsiteX2-23" fmla="*/ 11065575 w 11065575"/>
              <a:gd name="connsiteY2-24" fmla="*/ 458642 h 5642272"/>
              <a:gd name="connsiteX3-25" fmla="*/ 11065575 w 11065575"/>
              <a:gd name="connsiteY3-26" fmla="*/ 5186556 h 5642272"/>
              <a:gd name="connsiteX4-27" fmla="*/ 10609859 w 11065575"/>
              <a:gd name="connsiteY4-28" fmla="*/ 5642272 h 5642272"/>
              <a:gd name="connsiteX5-29" fmla="*/ 455716 w 11065575"/>
              <a:gd name="connsiteY5-30" fmla="*/ 5642272 h 5642272"/>
              <a:gd name="connsiteX6-31" fmla="*/ 0 w 11065575"/>
              <a:gd name="connsiteY6-32" fmla="*/ 5186556 h 5642272"/>
              <a:gd name="connsiteX7-33" fmla="*/ 0 w 11065575"/>
              <a:gd name="connsiteY7-34" fmla="*/ 458642 h 5642272"/>
              <a:gd name="connsiteX8-35" fmla="*/ 455716 w 11065575"/>
              <a:gd name="connsiteY8-36" fmla="*/ 2926 h 5642272"/>
              <a:gd name="connsiteX9-37" fmla="*/ 4417655 w 11065575"/>
              <a:gd name="connsiteY9-38" fmla="*/ 91440 h 5642272"/>
              <a:gd name="connsiteX0-39" fmla="*/ 4326215 w 11065575"/>
              <a:gd name="connsiteY0-40" fmla="*/ 24306 h 5666578"/>
              <a:gd name="connsiteX1-41" fmla="*/ 10609859 w 11065575"/>
              <a:gd name="connsiteY1-42" fmla="*/ 27232 h 5666578"/>
              <a:gd name="connsiteX2-43" fmla="*/ 11065575 w 11065575"/>
              <a:gd name="connsiteY2-44" fmla="*/ 482948 h 5666578"/>
              <a:gd name="connsiteX3-45" fmla="*/ 11065575 w 11065575"/>
              <a:gd name="connsiteY3-46" fmla="*/ 5210862 h 5666578"/>
              <a:gd name="connsiteX4-47" fmla="*/ 10609859 w 11065575"/>
              <a:gd name="connsiteY4-48" fmla="*/ 5666578 h 5666578"/>
              <a:gd name="connsiteX5-49" fmla="*/ 455716 w 11065575"/>
              <a:gd name="connsiteY5-50" fmla="*/ 5666578 h 5666578"/>
              <a:gd name="connsiteX6-51" fmla="*/ 0 w 11065575"/>
              <a:gd name="connsiteY6-52" fmla="*/ 5210862 h 5666578"/>
              <a:gd name="connsiteX7-53" fmla="*/ 0 w 11065575"/>
              <a:gd name="connsiteY7-54" fmla="*/ 482948 h 5666578"/>
              <a:gd name="connsiteX8-55" fmla="*/ 455716 w 11065575"/>
              <a:gd name="connsiteY8-56" fmla="*/ 27232 h 5666578"/>
              <a:gd name="connsiteX9-57" fmla="*/ 4799620 w 11065575"/>
              <a:gd name="connsiteY9-58" fmla="*/ 0 h 5666578"/>
              <a:gd name="connsiteX0-59" fmla="*/ 6525405 w 11065575"/>
              <a:gd name="connsiteY0-60" fmla="*/ 35881 h 5666578"/>
              <a:gd name="connsiteX1-61" fmla="*/ 10609859 w 11065575"/>
              <a:gd name="connsiteY1-62" fmla="*/ 27232 h 5666578"/>
              <a:gd name="connsiteX2-63" fmla="*/ 11065575 w 11065575"/>
              <a:gd name="connsiteY2-64" fmla="*/ 482948 h 5666578"/>
              <a:gd name="connsiteX3-65" fmla="*/ 11065575 w 11065575"/>
              <a:gd name="connsiteY3-66" fmla="*/ 5210862 h 5666578"/>
              <a:gd name="connsiteX4-67" fmla="*/ 10609859 w 11065575"/>
              <a:gd name="connsiteY4-68" fmla="*/ 5666578 h 5666578"/>
              <a:gd name="connsiteX5-69" fmla="*/ 455716 w 11065575"/>
              <a:gd name="connsiteY5-70" fmla="*/ 5666578 h 5666578"/>
              <a:gd name="connsiteX6-71" fmla="*/ 0 w 11065575"/>
              <a:gd name="connsiteY6-72" fmla="*/ 5210862 h 5666578"/>
              <a:gd name="connsiteX7-73" fmla="*/ 0 w 11065575"/>
              <a:gd name="connsiteY7-74" fmla="*/ 482948 h 5666578"/>
              <a:gd name="connsiteX8-75" fmla="*/ 455716 w 11065575"/>
              <a:gd name="connsiteY8-76" fmla="*/ 27232 h 5666578"/>
              <a:gd name="connsiteX9-77" fmla="*/ 4799620 w 11065575"/>
              <a:gd name="connsiteY9-78" fmla="*/ 0 h 5666578"/>
              <a:gd name="connsiteX0-79" fmla="*/ 6525405 w 11065575"/>
              <a:gd name="connsiteY0-80" fmla="*/ 35881 h 5666578"/>
              <a:gd name="connsiteX1-81" fmla="*/ 10609859 w 11065575"/>
              <a:gd name="connsiteY1-82" fmla="*/ 27232 h 5666578"/>
              <a:gd name="connsiteX2-83" fmla="*/ 11065575 w 11065575"/>
              <a:gd name="connsiteY2-84" fmla="*/ 482948 h 5666578"/>
              <a:gd name="connsiteX3-85" fmla="*/ 11065575 w 11065575"/>
              <a:gd name="connsiteY3-86" fmla="*/ 5210862 h 5666578"/>
              <a:gd name="connsiteX4-87" fmla="*/ 10609859 w 11065575"/>
              <a:gd name="connsiteY4-88" fmla="*/ 5666578 h 5666578"/>
              <a:gd name="connsiteX5-89" fmla="*/ 455716 w 11065575"/>
              <a:gd name="connsiteY5-90" fmla="*/ 5666578 h 5666578"/>
              <a:gd name="connsiteX6-91" fmla="*/ 0 w 11065575"/>
              <a:gd name="connsiteY6-92" fmla="*/ 5210862 h 5666578"/>
              <a:gd name="connsiteX7-93" fmla="*/ 0 w 11065575"/>
              <a:gd name="connsiteY7-94" fmla="*/ 482948 h 5666578"/>
              <a:gd name="connsiteX8-95" fmla="*/ 455716 w 11065575"/>
              <a:gd name="connsiteY8-96" fmla="*/ 27232 h 5666578"/>
              <a:gd name="connsiteX9-97" fmla="*/ 4602850 w 11065575"/>
              <a:gd name="connsiteY9-98" fmla="*/ 0 h 5666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1065575" h="5666578">
                <a:moveTo>
                  <a:pt x="6525405" y="35881"/>
                </a:moveTo>
                <a:lnTo>
                  <a:pt x="10609859" y="27232"/>
                </a:lnTo>
                <a:cubicBezTo>
                  <a:pt x="10861544" y="27232"/>
                  <a:pt x="11065575" y="231263"/>
                  <a:pt x="11065575" y="482948"/>
                </a:cubicBezTo>
                <a:lnTo>
                  <a:pt x="11065575" y="5210862"/>
                </a:lnTo>
                <a:cubicBezTo>
                  <a:pt x="11065575" y="5462547"/>
                  <a:pt x="10861544" y="5666578"/>
                  <a:pt x="10609859" y="5666578"/>
                </a:cubicBezTo>
                <a:lnTo>
                  <a:pt x="455716" y="5666578"/>
                </a:lnTo>
                <a:cubicBezTo>
                  <a:pt x="204031" y="5666578"/>
                  <a:pt x="0" y="5462547"/>
                  <a:pt x="0" y="5210862"/>
                </a:cubicBezTo>
                <a:lnTo>
                  <a:pt x="0" y="482948"/>
                </a:lnTo>
                <a:cubicBezTo>
                  <a:pt x="0" y="231263"/>
                  <a:pt x="204031" y="27232"/>
                  <a:pt x="455716" y="27232"/>
                </a:cubicBezTo>
                <a:lnTo>
                  <a:pt x="4602850" y="0"/>
                </a:lnTo>
              </a:path>
            </a:pathLst>
          </a:custGeom>
          <a:solidFill>
            <a:schemeClr val="bg1"/>
          </a:solidFill>
          <a:ln w="44450">
            <a:solidFill>
              <a:srgbClr val="7B47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BC6E1B-34A7-4124-AFF7-523AD149C807}"/>
              </a:ext>
            </a:extLst>
          </p:cNvPr>
          <p:cNvSpPr txBox="1"/>
          <p:nvPr/>
        </p:nvSpPr>
        <p:spPr>
          <a:xfrm>
            <a:off x="5157925" y="322736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267122-4260-4D4E-8B6A-9517C18D908C}"/>
              </a:ext>
            </a:extLst>
          </p:cNvPr>
          <p:cNvGrpSpPr/>
          <p:nvPr/>
        </p:nvGrpSpPr>
        <p:grpSpPr>
          <a:xfrm>
            <a:off x="833747" y="1263916"/>
            <a:ext cx="5092702" cy="1526042"/>
            <a:chOff x="4591376" y="768946"/>
            <a:chExt cx="6382327" cy="1228436"/>
          </a:xfrm>
        </p:grpSpPr>
        <p:sp>
          <p:nvSpPr>
            <p:cNvPr id="2" name="流程圖: 替代程序 1">
              <a:extLst>
                <a:ext uri="{FF2B5EF4-FFF2-40B4-BE49-F238E27FC236}">
                  <a16:creationId xmlns:a16="http://schemas.microsoft.com/office/drawing/2014/main" id="{7ABA3DB9-52BC-4D26-8BBD-18B8739DC6F4}"/>
                </a:ext>
              </a:extLst>
            </p:cNvPr>
            <p:cNvSpPr/>
            <p:nvPr/>
          </p:nvSpPr>
          <p:spPr>
            <a:xfrm>
              <a:off x="4591376" y="768946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852A0DD-AE37-4283-97A2-43B0EC9AF5FD}"/>
                </a:ext>
              </a:extLst>
            </p:cNvPr>
            <p:cNvSpPr/>
            <p:nvPr/>
          </p:nvSpPr>
          <p:spPr>
            <a:xfrm>
              <a:off x="4929883" y="930142"/>
              <a:ext cx="868105" cy="479727"/>
            </a:xfrm>
            <a:prstGeom prst="roundRect">
              <a:avLst>
                <a:gd name="adj" fmla="val 1000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t="-2502" b="-19999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EF10AA1-53F3-499B-8251-650EE6D70495}"/>
                </a:ext>
              </a:extLst>
            </p:cNvPr>
            <p:cNvSpPr txBox="1"/>
            <p:nvPr/>
          </p:nvSpPr>
          <p:spPr>
            <a:xfrm>
              <a:off x="6240093" y="786561"/>
              <a:ext cx="2078182" cy="32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登入系統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B5354C9-87A6-44D5-BBB6-39B21BDB5D0C}"/>
                </a:ext>
              </a:extLst>
            </p:cNvPr>
            <p:cNvSpPr txBox="1"/>
            <p:nvPr/>
          </p:nvSpPr>
          <p:spPr>
            <a:xfrm>
              <a:off x="6238613" y="1102913"/>
              <a:ext cx="3694957" cy="69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kumimoji="0"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會員登入系統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使用登入驗證（機器人驗證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TW" sz="1600" b="1" dirty="0">
                  <a:latin typeface="微軟正黑體" pitchFamily="34" charset="-120"/>
                  <a:ea typeface="微軟正黑體" pitchFamily="34" charset="-120"/>
                </a:rPr>
                <a:t>Xamarin App</a:t>
              </a:r>
              <a:endParaRPr lang="zh-TW" altLang="en-US" sz="1000" b="1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D17B3A-47C5-46E3-ABED-B45BAB9BB57A}"/>
              </a:ext>
            </a:extLst>
          </p:cNvPr>
          <p:cNvGrpSpPr/>
          <p:nvPr/>
        </p:nvGrpSpPr>
        <p:grpSpPr>
          <a:xfrm>
            <a:off x="807888" y="4689292"/>
            <a:ext cx="5114637" cy="1490190"/>
            <a:chOff x="4598926" y="2267131"/>
            <a:chExt cx="6382327" cy="1228436"/>
          </a:xfrm>
        </p:grpSpPr>
        <p:sp>
          <p:nvSpPr>
            <p:cNvPr id="17" name="流程圖: 替代程序 16">
              <a:extLst>
                <a:ext uri="{FF2B5EF4-FFF2-40B4-BE49-F238E27FC236}">
                  <a16:creationId xmlns:a16="http://schemas.microsoft.com/office/drawing/2014/main" id="{AB94067A-EA34-40C9-A5F4-6D936EC2DBD3}"/>
                </a:ext>
              </a:extLst>
            </p:cNvPr>
            <p:cNvSpPr/>
            <p:nvPr/>
          </p:nvSpPr>
          <p:spPr>
            <a:xfrm>
              <a:off x="4598926" y="2267131"/>
              <a:ext cx="6382327" cy="122843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2F39A20-423A-45D7-AEE2-4943D619AAD9}"/>
                </a:ext>
              </a:extLst>
            </p:cNvPr>
            <p:cNvSpPr/>
            <p:nvPr/>
          </p:nvSpPr>
          <p:spPr>
            <a:xfrm>
              <a:off x="4923996" y="2509266"/>
              <a:ext cx="898846" cy="536403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52" b="-71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3596065"/>
                <a:satOff val="-16735"/>
                <a:lumOff val="-7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12CA9E-CADD-4A5A-9DEC-757DBDB0F11D}"/>
                </a:ext>
              </a:extLst>
            </p:cNvPr>
            <p:cNvSpPr txBox="1"/>
            <p:nvPr/>
          </p:nvSpPr>
          <p:spPr>
            <a:xfrm>
              <a:off x="6234982" y="2280349"/>
              <a:ext cx="2078182" cy="329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團購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A49EDC-6CB9-42E3-A8B5-FF148AE49676}"/>
                </a:ext>
              </a:extLst>
            </p:cNvPr>
            <p:cNvSpPr txBox="1"/>
            <p:nvPr/>
          </p:nvSpPr>
          <p:spPr>
            <a:xfrm>
              <a:off x="6243319" y="2598024"/>
              <a:ext cx="2933791" cy="888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4302A6-A0B9-4759-9099-167CA012A075}"/>
              </a:ext>
            </a:extLst>
          </p:cNvPr>
          <p:cNvGrpSpPr/>
          <p:nvPr/>
        </p:nvGrpSpPr>
        <p:grpSpPr>
          <a:xfrm>
            <a:off x="6224462" y="1285798"/>
            <a:ext cx="5255650" cy="1526042"/>
            <a:chOff x="4629258" y="3653564"/>
            <a:chExt cx="6382327" cy="1531245"/>
          </a:xfrm>
        </p:grpSpPr>
        <p:sp>
          <p:nvSpPr>
            <p:cNvPr id="15" name="流程圖: 替代程序 14">
              <a:extLst>
                <a:ext uri="{FF2B5EF4-FFF2-40B4-BE49-F238E27FC236}">
                  <a16:creationId xmlns:a16="http://schemas.microsoft.com/office/drawing/2014/main" id="{39838038-AC71-4884-81D2-9078651965DC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D59D5E6-9E72-4777-AEA1-21EB3D68BF86}"/>
                </a:ext>
              </a:extLst>
            </p:cNvPr>
            <p:cNvSpPr/>
            <p:nvPr/>
          </p:nvSpPr>
          <p:spPr>
            <a:xfrm>
              <a:off x="4923996" y="3891496"/>
              <a:ext cx="867803" cy="626468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231D75-4770-4FED-905D-4D7253348955}"/>
                </a:ext>
              </a:extLst>
            </p:cNvPr>
            <p:cNvSpPr txBox="1"/>
            <p:nvPr/>
          </p:nvSpPr>
          <p:spPr>
            <a:xfrm>
              <a:off x="6204645" y="3669521"/>
              <a:ext cx="2728867" cy="4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倒垃圾服務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9CEAF7-5CEA-49B7-AEE9-4899543F0484}"/>
                </a:ext>
              </a:extLst>
            </p:cNvPr>
            <p:cNvSpPr txBox="1"/>
            <p:nvPr/>
          </p:nvSpPr>
          <p:spPr>
            <a:xfrm>
              <a:off x="6247923" y="4057922"/>
              <a:ext cx="4030596" cy="833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活動系統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通知系統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新增、查詢系統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11918B-D5BE-4DA5-AF16-7EC015F4845E}"/>
              </a:ext>
            </a:extLst>
          </p:cNvPr>
          <p:cNvGrpSpPr/>
          <p:nvPr/>
        </p:nvGrpSpPr>
        <p:grpSpPr>
          <a:xfrm>
            <a:off x="6205274" y="3024800"/>
            <a:ext cx="5262300" cy="1458205"/>
            <a:chOff x="4629258" y="5325219"/>
            <a:chExt cx="6382327" cy="1147721"/>
          </a:xfrm>
        </p:grpSpPr>
        <p:sp>
          <p:nvSpPr>
            <p:cNvPr id="12" name="流程圖: 替代程序 11">
              <a:extLst>
                <a:ext uri="{FF2B5EF4-FFF2-40B4-BE49-F238E27FC236}">
                  <a16:creationId xmlns:a16="http://schemas.microsoft.com/office/drawing/2014/main" id="{F6DE7B36-F8BD-4DD7-AFFC-51E8048FF072}"/>
                </a:ext>
              </a:extLst>
            </p:cNvPr>
            <p:cNvSpPr/>
            <p:nvPr/>
          </p:nvSpPr>
          <p:spPr>
            <a:xfrm>
              <a:off x="4629258" y="5325219"/>
              <a:ext cx="6382327" cy="114772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0D08E14-3D71-49FB-AF39-EAFAA786D494}"/>
                </a:ext>
              </a:extLst>
            </p:cNvPr>
            <p:cNvSpPr/>
            <p:nvPr/>
          </p:nvSpPr>
          <p:spPr>
            <a:xfrm>
              <a:off x="4923996" y="5515603"/>
              <a:ext cx="821492" cy="467538"/>
            </a:xfrm>
            <a:prstGeom prst="roundRect">
              <a:avLst>
                <a:gd name="adj" fmla="val 10000"/>
              </a:avLst>
            </a:pr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5A3A2A-CC55-4D49-9FD9-7A56D93BBE55}"/>
                </a:ext>
              </a:extLst>
            </p:cNvPr>
            <p:cNvSpPr txBox="1"/>
            <p:nvPr/>
          </p:nvSpPr>
          <p:spPr>
            <a:xfrm>
              <a:off x="6253944" y="5370256"/>
              <a:ext cx="2078182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後台管理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73312C0-0834-43E7-A184-3033E96703A1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654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即時聊天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團購商品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上架與下架，</a:t>
              </a: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管理端</a:t>
              </a:r>
              <a:r>
                <a:rPr lang="en-US" altLang="zh-TW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BI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金流管理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4B9DB87-A87C-4A00-8E21-D520884F94E9}"/>
              </a:ext>
            </a:extLst>
          </p:cNvPr>
          <p:cNvGrpSpPr/>
          <p:nvPr/>
        </p:nvGrpSpPr>
        <p:grpSpPr>
          <a:xfrm>
            <a:off x="818856" y="3002719"/>
            <a:ext cx="5092702" cy="1458206"/>
            <a:chOff x="4629258" y="3653564"/>
            <a:chExt cx="6382327" cy="1531245"/>
          </a:xfrm>
        </p:grpSpPr>
        <p:sp>
          <p:nvSpPr>
            <p:cNvPr id="34" name="流程圖: 替代程序 33">
              <a:extLst>
                <a:ext uri="{FF2B5EF4-FFF2-40B4-BE49-F238E27FC236}">
                  <a16:creationId xmlns:a16="http://schemas.microsoft.com/office/drawing/2014/main" id="{0087D534-F782-4D1A-9B73-0DA49FEAA375}"/>
                </a:ext>
              </a:extLst>
            </p:cNvPr>
            <p:cNvSpPr/>
            <p:nvPr/>
          </p:nvSpPr>
          <p:spPr>
            <a:xfrm>
              <a:off x="4629258" y="3653564"/>
              <a:ext cx="6382327" cy="1531245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52584B5C-C513-473D-9428-A72F017C3E8B}"/>
                </a:ext>
              </a:extLst>
            </p:cNvPr>
            <p:cNvSpPr/>
            <p:nvPr/>
          </p:nvSpPr>
          <p:spPr>
            <a:xfrm>
              <a:off x="4923996" y="3915694"/>
              <a:ext cx="868105" cy="651945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 t="-20000" b="-20000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7192130"/>
                <a:satOff val="-33471"/>
                <a:lumOff val="-14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41460BA-683C-4581-A7AC-A533097C11FB}"/>
                </a:ext>
              </a:extLst>
            </p:cNvPr>
            <p:cNvSpPr txBox="1"/>
            <p:nvPr/>
          </p:nvSpPr>
          <p:spPr>
            <a:xfrm>
              <a:off x="6231383" y="3677659"/>
              <a:ext cx="2078182" cy="420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集垃地圖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E46BB7D-810E-4831-A9F6-199191FF0ECF}"/>
                </a:ext>
              </a:extLst>
            </p:cNvPr>
            <p:cNvSpPr txBox="1"/>
            <p:nvPr/>
          </p:nvSpPr>
          <p:spPr>
            <a:xfrm>
              <a:off x="6214388" y="4088886"/>
              <a:ext cx="4030596" cy="872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篩選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、查詢、收藏系統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地圖查詢系統，用戶端</a:t>
              </a:r>
              <a:r>
                <a:rPr lang="en-US" altLang="zh-TW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BI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垃圾車查詢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A34D68-7759-4379-9423-97893613D40C}"/>
              </a:ext>
            </a:extLst>
          </p:cNvPr>
          <p:cNvSpPr txBox="1"/>
          <p:nvPr/>
        </p:nvSpPr>
        <p:spPr>
          <a:xfrm>
            <a:off x="944391" y="675421"/>
            <a:ext cx="32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六大架構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7C5AA63-BF23-4D89-B1DF-5A5B3A612858}"/>
              </a:ext>
            </a:extLst>
          </p:cNvPr>
          <p:cNvGrpSpPr/>
          <p:nvPr/>
        </p:nvGrpSpPr>
        <p:grpSpPr>
          <a:xfrm>
            <a:off x="6205274" y="4717024"/>
            <a:ext cx="5262300" cy="1724359"/>
            <a:chOff x="4629257" y="5325220"/>
            <a:chExt cx="6382326" cy="1357205"/>
          </a:xfrm>
        </p:grpSpPr>
        <p:sp>
          <p:nvSpPr>
            <p:cNvPr id="39" name="流程圖: 替代程序 38">
              <a:extLst>
                <a:ext uri="{FF2B5EF4-FFF2-40B4-BE49-F238E27FC236}">
                  <a16:creationId xmlns:a16="http://schemas.microsoft.com/office/drawing/2014/main" id="{7441E8C5-C9EB-422E-B650-CE54F517A2DD}"/>
                </a:ext>
              </a:extLst>
            </p:cNvPr>
            <p:cNvSpPr/>
            <p:nvPr/>
          </p:nvSpPr>
          <p:spPr>
            <a:xfrm>
              <a:off x="4629257" y="5325220"/>
              <a:ext cx="6382326" cy="1147721"/>
            </a:xfrm>
            <a:prstGeom prst="flowChartAlternate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C92145DC-8633-4E7A-BFFD-A17C32EC928C}"/>
                </a:ext>
              </a:extLst>
            </p:cNvPr>
            <p:cNvSpPr/>
            <p:nvPr/>
          </p:nvSpPr>
          <p:spPr>
            <a:xfrm>
              <a:off x="4923996" y="5515605"/>
              <a:ext cx="798807" cy="527778"/>
            </a:xfrm>
            <a:prstGeom prst="roundRect">
              <a:avLst>
                <a:gd name="adj" fmla="val 10000"/>
              </a:avLst>
            </a:prstGeom>
            <a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 l="6054" t="9380" r="7526" b="17816"/>
              </a:stretch>
            </a:blipFill>
            <a:ln w="317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50000"/>
                <a:hueOff val="10788194"/>
                <a:satOff val="-50206"/>
                <a:lumOff val="-220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219AF82-7E2A-4CDE-8D0C-4CFA3699BD9B}"/>
                </a:ext>
              </a:extLst>
            </p:cNvPr>
            <p:cNvSpPr txBox="1"/>
            <p:nvPr/>
          </p:nvSpPr>
          <p:spPr>
            <a:xfrm>
              <a:off x="6253943" y="5370256"/>
              <a:ext cx="2078181" cy="3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六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D930E14-D4EA-46C1-9602-285B84F16D8C}"/>
                </a:ext>
              </a:extLst>
            </p:cNvPr>
            <p:cNvSpPr txBox="1"/>
            <p:nvPr/>
          </p:nvSpPr>
          <p:spPr>
            <a:xfrm>
              <a:off x="6244254" y="5640775"/>
              <a:ext cx="4030595" cy="10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登入系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zh-TW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團購</a:t>
              </a: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系統查詢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倒垃圾系統查詢</a:t>
              </a:r>
              <a:endParaRPr lang="en-US" altLang="zh-TW" sz="16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sz="1600" b="1" kern="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rPr>
                <a:t>地圖查詢</a:t>
              </a: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zh-TW" sz="16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0"/>
          <a:stretch>
            <a:fillRect/>
          </a:stretch>
        </p:blipFill>
        <p:spPr>
          <a:xfrm>
            <a:off x="0" y="3023978"/>
            <a:ext cx="12192000" cy="3834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37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7660" y="335280"/>
            <a:ext cx="11536679" cy="6187440"/>
            <a:chOff x="3282462" y="2302723"/>
            <a:chExt cx="8065477" cy="3834021"/>
          </a:xfrm>
        </p:grpSpPr>
        <p:sp>
          <p:nvSpPr>
            <p:cNvPr id="11" name="矩形: 圆角 10"/>
            <p:cNvSpPr/>
            <p:nvPr/>
          </p:nvSpPr>
          <p:spPr>
            <a:xfrm>
              <a:off x="3282462" y="2302723"/>
              <a:ext cx="8065477" cy="3834021"/>
            </a:xfrm>
            <a:prstGeom prst="roundRect">
              <a:avLst>
                <a:gd name="adj" fmla="val 7307"/>
              </a:avLst>
            </a:prstGeom>
            <a:solidFill>
              <a:schemeClr val="bg1"/>
            </a:solidFill>
            <a:ln w="44450">
              <a:solidFill>
                <a:srgbClr val="7B4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3452002" y="2455492"/>
              <a:ext cx="7736121" cy="3511271"/>
            </a:xfrm>
            <a:custGeom>
              <a:avLst/>
              <a:gdLst>
                <a:gd name="connsiteX0" fmla="*/ 0 w 11065575"/>
                <a:gd name="connsiteY0" fmla="*/ 455716 h 5639346"/>
                <a:gd name="connsiteX1" fmla="*/ 455716 w 11065575"/>
                <a:gd name="connsiteY1" fmla="*/ 0 h 5639346"/>
                <a:gd name="connsiteX2" fmla="*/ 10609859 w 11065575"/>
                <a:gd name="connsiteY2" fmla="*/ 0 h 5639346"/>
                <a:gd name="connsiteX3" fmla="*/ 11065575 w 11065575"/>
                <a:gd name="connsiteY3" fmla="*/ 455716 h 5639346"/>
                <a:gd name="connsiteX4" fmla="*/ 11065575 w 11065575"/>
                <a:gd name="connsiteY4" fmla="*/ 5183630 h 5639346"/>
                <a:gd name="connsiteX5" fmla="*/ 10609859 w 11065575"/>
                <a:gd name="connsiteY5" fmla="*/ 5639346 h 5639346"/>
                <a:gd name="connsiteX6" fmla="*/ 455716 w 11065575"/>
                <a:gd name="connsiteY6" fmla="*/ 5639346 h 5639346"/>
                <a:gd name="connsiteX7" fmla="*/ 0 w 11065575"/>
                <a:gd name="connsiteY7" fmla="*/ 5183630 h 5639346"/>
                <a:gd name="connsiteX8" fmla="*/ 0 w 11065575"/>
                <a:gd name="connsiteY8" fmla="*/ 455716 h 5639346"/>
                <a:gd name="connsiteX0-1" fmla="*/ 0 w 11065575"/>
                <a:gd name="connsiteY0-2" fmla="*/ 458642 h 5642272"/>
                <a:gd name="connsiteX1-3" fmla="*/ 455716 w 11065575"/>
                <a:gd name="connsiteY1-4" fmla="*/ 2926 h 5642272"/>
                <a:gd name="connsiteX2-5" fmla="*/ 4326215 w 11065575"/>
                <a:gd name="connsiteY2-6" fmla="*/ 0 h 5642272"/>
                <a:gd name="connsiteX3-7" fmla="*/ 10609859 w 11065575"/>
                <a:gd name="connsiteY3-8" fmla="*/ 2926 h 5642272"/>
                <a:gd name="connsiteX4-9" fmla="*/ 11065575 w 11065575"/>
                <a:gd name="connsiteY4-10" fmla="*/ 458642 h 5642272"/>
                <a:gd name="connsiteX5-11" fmla="*/ 11065575 w 11065575"/>
                <a:gd name="connsiteY5-12" fmla="*/ 5186556 h 5642272"/>
                <a:gd name="connsiteX6-13" fmla="*/ 10609859 w 11065575"/>
                <a:gd name="connsiteY6-14" fmla="*/ 5642272 h 5642272"/>
                <a:gd name="connsiteX7-15" fmla="*/ 455716 w 11065575"/>
                <a:gd name="connsiteY7-16" fmla="*/ 5642272 h 5642272"/>
                <a:gd name="connsiteX8-17" fmla="*/ 0 w 11065575"/>
                <a:gd name="connsiteY8-18" fmla="*/ 5186556 h 5642272"/>
                <a:gd name="connsiteX9" fmla="*/ 0 w 11065575"/>
                <a:gd name="connsiteY9" fmla="*/ 458642 h 5642272"/>
                <a:gd name="connsiteX0-19" fmla="*/ 4326215 w 11065575"/>
                <a:gd name="connsiteY0-20" fmla="*/ 0 h 5642272"/>
                <a:gd name="connsiteX1-21" fmla="*/ 10609859 w 11065575"/>
                <a:gd name="connsiteY1-22" fmla="*/ 2926 h 5642272"/>
                <a:gd name="connsiteX2-23" fmla="*/ 11065575 w 11065575"/>
                <a:gd name="connsiteY2-24" fmla="*/ 458642 h 5642272"/>
                <a:gd name="connsiteX3-25" fmla="*/ 11065575 w 11065575"/>
                <a:gd name="connsiteY3-26" fmla="*/ 5186556 h 5642272"/>
                <a:gd name="connsiteX4-27" fmla="*/ 10609859 w 11065575"/>
                <a:gd name="connsiteY4-28" fmla="*/ 5642272 h 5642272"/>
                <a:gd name="connsiteX5-29" fmla="*/ 455716 w 11065575"/>
                <a:gd name="connsiteY5-30" fmla="*/ 5642272 h 5642272"/>
                <a:gd name="connsiteX6-31" fmla="*/ 0 w 11065575"/>
                <a:gd name="connsiteY6-32" fmla="*/ 5186556 h 5642272"/>
                <a:gd name="connsiteX7-33" fmla="*/ 0 w 11065575"/>
                <a:gd name="connsiteY7-34" fmla="*/ 458642 h 5642272"/>
                <a:gd name="connsiteX8-35" fmla="*/ 455716 w 11065575"/>
                <a:gd name="connsiteY8-36" fmla="*/ 2926 h 5642272"/>
                <a:gd name="connsiteX9-37" fmla="*/ 4417655 w 11065575"/>
                <a:gd name="connsiteY9-38" fmla="*/ 91440 h 5642272"/>
                <a:gd name="connsiteX0-39" fmla="*/ 4326215 w 11065575"/>
                <a:gd name="connsiteY0-40" fmla="*/ 24306 h 5666578"/>
                <a:gd name="connsiteX1-41" fmla="*/ 10609859 w 11065575"/>
                <a:gd name="connsiteY1-42" fmla="*/ 27232 h 5666578"/>
                <a:gd name="connsiteX2-43" fmla="*/ 11065575 w 11065575"/>
                <a:gd name="connsiteY2-44" fmla="*/ 482948 h 5666578"/>
                <a:gd name="connsiteX3-45" fmla="*/ 11065575 w 11065575"/>
                <a:gd name="connsiteY3-46" fmla="*/ 5210862 h 5666578"/>
                <a:gd name="connsiteX4-47" fmla="*/ 10609859 w 11065575"/>
                <a:gd name="connsiteY4-48" fmla="*/ 5666578 h 5666578"/>
                <a:gd name="connsiteX5-49" fmla="*/ 455716 w 11065575"/>
                <a:gd name="connsiteY5-50" fmla="*/ 5666578 h 5666578"/>
                <a:gd name="connsiteX6-51" fmla="*/ 0 w 11065575"/>
                <a:gd name="connsiteY6-52" fmla="*/ 5210862 h 5666578"/>
                <a:gd name="connsiteX7-53" fmla="*/ 0 w 11065575"/>
                <a:gd name="connsiteY7-54" fmla="*/ 482948 h 5666578"/>
                <a:gd name="connsiteX8-55" fmla="*/ 455716 w 11065575"/>
                <a:gd name="connsiteY8-56" fmla="*/ 27232 h 5666578"/>
                <a:gd name="connsiteX9-57" fmla="*/ 4799620 w 11065575"/>
                <a:gd name="connsiteY9-58" fmla="*/ 0 h 5666578"/>
                <a:gd name="connsiteX0-59" fmla="*/ 6525405 w 11065575"/>
                <a:gd name="connsiteY0-60" fmla="*/ 35881 h 5666578"/>
                <a:gd name="connsiteX1-61" fmla="*/ 10609859 w 11065575"/>
                <a:gd name="connsiteY1-62" fmla="*/ 27232 h 5666578"/>
                <a:gd name="connsiteX2-63" fmla="*/ 11065575 w 11065575"/>
                <a:gd name="connsiteY2-64" fmla="*/ 482948 h 5666578"/>
                <a:gd name="connsiteX3-65" fmla="*/ 11065575 w 11065575"/>
                <a:gd name="connsiteY3-66" fmla="*/ 5210862 h 5666578"/>
                <a:gd name="connsiteX4-67" fmla="*/ 10609859 w 11065575"/>
                <a:gd name="connsiteY4-68" fmla="*/ 5666578 h 5666578"/>
                <a:gd name="connsiteX5-69" fmla="*/ 455716 w 11065575"/>
                <a:gd name="connsiteY5-70" fmla="*/ 5666578 h 5666578"/>
                <a:gd name="connsiteX6-71" fmla="*/ 0 w 11065575"/>
                <a:gd name="connsiteY6-72" fmla="*/ 5210862 h 5666578"/>
                <a:gd name="connsiteX7-73" fmla="*/ 0 w 11065575"/>
                <a:gd name="connsiteY7-74" fmla="*/ 482948 h 5666578"/>
                <a:gd name="connsiteX8-75" fmla="*/ 455716 w 11065575"/>
                <a:gd name="connsiteY8-76" fmla="*/ 27232 h 5666578"/>
                <a:gd name="connsiteX9-77" fmla="*/ 4799620 w 11065575"/>
                <a:gd name="connsiteY9-78" fmla="*/ 0 h 5666578"/>
                <a:gd name="connsiteX0-79" fmla="*/ 6525405 w 11065575"/>
                <a:gd name="connsiteY0-80" fmla="*/ 35881 h 5666578"/>
                <a:gd name="connsiteX1-81" fmla="*/ 10609859 w 11065575"/>
                <a:gd name="connsiteY1-82" fmla="*/ 27232 h 5666578"/>
                <a:gd name="connsiteX2-83" fmla="*/ 11065575 w 11065575"/>
                <a:gd name="connsiteY2-84" fmla="*/ 482948 h 5666578"/>
                <a:gd name="connsiteX3-85" fmla="*/ 11065575 w 11065575"/>
                <a:gd name="connsiteY3-86" fmla="*/ 5210862 h 5666578"/>
                <a:gd name="connsiteX4-87" fmla="*/ 10609859 w 11065575"/>
                <a:gd name="connsiteY4-88" fmla="*/ 5666578 h 5666578"/>
                <a:gd name="connsiteX5-89" fmla="*/ 455716 w 11065575"/>
                <a:gd name="connsiteY5-90" fmla="*/ 5666578 h 5666578"/>
                <a:gd name="connsiteX6-91" fmla="*/ 0 w 11065575"/>
                <a:gd name="connsiteY6-92" fmla="*/ 5210862 h 5666578"/>
                <a:gd name="connsiteX7-93" fmla="*/ 0 w 11065575"/>
                <a:gd name="connsiteY7-94" fmla="*/ 482948 h 5666578"/>
                <a:gd name="connsiteX8-95" fmla="*/ 455716 w 11065575"/>
                <a:gd name="connsiteY8-96" fmla="*/ 27232 h 5666578"/>
                <a:gd name="connsiteX9-97" fmla="*/ 4602850 w 11065575"/>
                <a:gd name="connsiteY9-98" fmla="*/ 0 h 56665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11065575" h="5666578">
                  <a:moveTo>
                    <a:pt x="6525405" y="35881"/>
                  </a:moveTo>
                  <a:lnTo>
                    <a:pt x="10609859" y="27232"/>
                  </a:lnTo>
                  <a:cubicBezTo>
                    <a:pt x="10861544" y="27232"/>
                    <a:pt x="11065575" y="231263"/>
                    <a:pt x="11065575" y="482948"/>
                  </a:cubicBezTo>
                  <a:lnTo>
                    <a:pt x="11065575" y="5210862"/>
                  </a:lnTo>
                  <a:cubicBezTo>
                    <a:pt x="11065575" y="5462547"/>
                    <a:pt x="10861544" y="5666578"/>
                    <a:pt x="10609859" y="5666578"/>
                  </a:cubicBezTo>
                  <a:lnTo>
                    <a:pt x="455716" y="5666578"/>
                  </a:lnTo>
                  <a:cubicBezTo>
                    <a:pt x="204031" y="5666578"/>
                    <a:pt x="0" y="5462547"/>
                    <a:pt x="0" y="5210862"/>
                  </a:cubicBezTo>
                  <a:lnTo>
                    <a:pt x="0" y="482948"/>
                  </a:lnTo>
                  <a:cubicBezTo>
                    <a:pt x="0" y="231263"/>
                    <a:pt x="204031" y="27232"/>
                    <a:pt x="455716" y="27232"/>
                  </a:cubicBezTo>
                  <a:lnTo>
                    <a:pt x="4602850" y="0"/>
                  </a:lnTo>
                </a:path>
              </a:pathLst>
            </a:custGeom>
            <a:solidFill>
              <a:schemeClr val="bg1"/>
            </a:solidFill>
            <a:ln w="44450">
              <a:solidFill>
                <a:srgbClr val="7B473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06DDF6A-777F-4B8C-A7F6-C3449978EE5D}"/>
              </a:ext>
            </a:extLst>
          </p:cNvPr>
          <p:cNvSpPr txBox="1"/>
          <p:nvPr/>
        </p:nvSpPr>
        <p:spPr>
          <a:xfrm>
            <a:off x="5157925" y="470517"/>
            <a:ext cx="20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功能介紹</a:t>
            </a:r>
          </a:p>
        </p:txBody>
      </p:sp>
      <p:sp>
        <p:nvSpPr>
          <p:cNvPr id="10" name="流程圖: 替代程序 9">
            <a:extLst>
              <a:ext uri="{FF2B5EF4-FFF2-40B4-BE49-F238E27FC236}">
                <a16:creationId xmlns:a16="http://schemas.microsoft.com/office/drawing/2014/main" id="{37E7ECA9-1A40-46B8-897E-9A7322E25BDA}"/>
              </a:ext>
            </a:extLst>
          </p:cNvPr>
          <p:cNvSpPr/>
          <p:nvPr/>
        </p:nvSpPr>
        <p:spPr>
          <a:xfrm>
            <a:off x="858199" y="915842"/>
            <a:ext cx="10484056" cy="72823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37F40A-553A-44AD-992D-E8A902B0D420}"/>
              </a:ext>
            </a:extLst>
          </p:cNvPr>
          <p:cNvSpPr/>
          <p:nvPr/>
        </p:nvSpPr>
        <p:spPr>
          <a:xfrm>
            <a:off x="1109378" y="1014062"/>
            <a:ext cx="645531" cy="531789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t="-20000" b="-20000"/>
            </a:stretch>
          </a:blipFill>
          <a:ln w="317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03B162-EA7D-49BF-89A4-5C12707B9CBD}"/>
              </a:ext>
            </a:extLst>
          </p:cNvPr>
          <p:cNvSpPr txBox="1"/>
          <p:nvPr/>
        </p:nvSpPr>
        <p:spPr>
          <a:xfrm>
            <a:off x="2336800" y="1043487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會員資料創建，我不是機器人驗證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39F7A6-E790-467F-8975-BF38AC52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722" y="1807790"/>
            <a:ext cx="8352905" cy="4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垃圾分类3"/>
  <p:tag name="ISPRING_FIRST_PUBLISH" val="1"/>
</p:tagLst>
</file>

<file path=ppt/theme/theme1.xml><?xml version="1.0" encoding="utf-8"?>
<a:theme xmlns:a="http://schemas.openxmlformats.org/drawingml/2006/main" name="je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675</Words>
  <Application>Microsoft Office PowerPoint</Application>
  <PresentationFormat>寬螢幕</PresentationFormat>
  <Paragraphs>150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等线</vt:lpstr>
      <vt:lpstr>等线 Light</vt:lpstr>
      <vt:lpstr>微軟正黑體</vt:lpstr>
      <vt:lpstr>微軟正黑體修正</vt:lpstr>
      <vt:lpstr>標楷體</vt:lpstr>
      <vt:lpstr>Arial</vt:lpstr>
      <vt:lpstr>Calibri</vt:lpstr>
      <vt:lpstr>Wingdings</vt:lpstr>
      <vt:lpstr>jeppt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垃圾分类3</dc:title>
  <dc:creator>Administrator</dc:creator>
  <cp:lastModifiedBy>User</cp:lastModifiedBy>
  <cp:revision>160</cp:revision>
  <dcterms:created xsi:type="dcterms:W3CDTF">2019-07-26T17:07:00Z</dcterms:created>
  <dcterms:modified xsi:type="dcterms:W3CDTF">2021-04-18T06:05:53Z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